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A63EE-3E84-42D9-A323-493E0B91BE1F}" type="datetimeFigureOut">
              <a:rPr lang="en-US" smtClean="0"/>
              <a:t>4/28/2014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EFF34-30FE-476F-B50B-4CB09526CE6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A63EE-3E84-42D9-A323-493E0B91BE1F}" type="datetimeFigureOut">
              <a:rPr lang="en-US" smtClean="0"/>
              <a:t>4/28/2014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EFF34-30FE-476F-B50B-4CB09526CE6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A63EE-3E84-42D9-A323-493E0B91BE1F}" type="datetimeFigureOut">
              <a:rPr lang="en-US" smtClean="0"/>
              <a:t>4/28/2014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EFF34-30FE-476F-B50B-4CB09526CE6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A63EE-3E84-42D9-A323-493E0B91BE1F}" type="datetimeFigureOut">
              <a:rPr lang="en-US" smtClean="0"/>
              <a:t>4/28/2014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EFF34-30FE-476F-B50B-4CB09526CE6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A63EE-3E84-42D9-A323-493E0B91BE1F}" type="datetimeFigureOut">
              <a:rPr lang="en-US" smtClean="0"/>
              <a:t>4/28/2014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EFF34-30FE-476F-B50B-4CB09526CE6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A63EE-3E84-42D9-A323-493E0B91BE1F}" type="datetimeFigureOut">
              <a:rPr lang="en-US" smtClean="0"/>
              <a:t>4/28/2014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EFF34-30FE-476F-B50B-4CB09526CE6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A63EE-3E84-42D9-A323-493E0B91BE1F}" type="datetimeFigureOut">
              <a:rPr lang="en-US" smtClean="0"/>
              <a:t>4/28/2014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EFF34-30FE-476F-B50B-4CB09526CE6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A63EE-3E84-42D9-A323-493E0B91BE1F}" type="datetimeFigureOut">
              <a:rPr lang="en-US" smtClean="0"/>
              <a:t>4/28/2014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EFF34-30FE-476F-B50B-4CB09526CE6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A63EE-3E84-42D9-A323-493E0B91BE1F}" type="datetimeFigureOut">
              <a:rPr lang="en-US" smtClean="0"/>
              <a:t>4/28/2014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EFF34-30FE-476F-B50B-4CB09526CE6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A63EE-3E84-42D9-A323-493E0B91BE1F}" type="datetimeFigureOut">
              <a:rPr lang="en-US" smtClean="0"/>
              <a:t>4/28/2014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5AEFF34-30FE-476F-B50B-4CB09526CE6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A63EE-3E84-42D9-A323-493E0B91BE1F}" type="datetimeFigureOut">
              <a:rPr lang="en-US" smtClean="0"/>
              <a:t>4/28/2014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EFF34-30FE-476F-B50B-4CB09526CE6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975A63EE-3E84-42D9-A323-493E0B91BE1F}" type="datetimeFigureOut">
              <a:rPr lang="en-US" smtClean="0"/>
              <a:t>4/28/2014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A5AEFF34-30FE-476F-B50B-4CB09526CE6C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BIG BATTERY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Dmitriy Vinokurov</a:t>
            </a:r>
            <a:endParaRPr lang="en-US" dirty="0"/>
          </a:p>
        </p:txBody>
      </p:sp>
      <p:pic>
        <p:nvPicPr>
          <p:cNvPr id="1027" name="Picture 3" descr="C:\Users\vinokd\Desktop\battery-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590800"/>
            <a:ext cx="3003341" cy="3843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1460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vinokd\Desktop\Energy storage capasit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98120"/>
            <a:ext cx="7757685" cy="464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289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Bibliography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dirty="0"/>
              <a:t>“Bombshell IMF Study: United States Is World’s Number One Fossil Fuel Subsidizer | </a:t>
            </a:r>
            <a:r>
              <a:rPr lang="en-US" dirty="0" err="1"/>
              <a:t>ThinkProgress</a:t>
            </a:r>
            <a:r>
              <a:rPr lang="en-US" dirty="0"/>
              <a:t>.” Accessed April 27, 2014. http://thinkprogress.org/climate/2013/03/29/1791811/bombshell-imf-study-united-sates-is-worlds-number-one-fossil-fuel-subsidizer/.</a:t>
            </a:r>
          </a:p>
          <a:p>
            <a:r>
              <a:rPr lang="en-US" dirty="0"/>
              <a:t>“Compressed Air Energy Storage (CAES) | Energy Storage Association.” Accessed April 24, 2014. http://energystorage.org/compressed-air-energy-storage-caes.</a:t>
            </a:r>
          </a:p>
          <a:p>
            <a:r>
              <a:rPr lang="en-US" dirty="0"/>
              <a:t>“Hydrogen Fuel Cells – Energy Conversion and Storage.” Accessed April 24, 2014. http://greenecon.net/hydrogen-fuel-cells-%E2%80%93-energy-conversion-and-storage/energy_economics.html.</a:t>
            </a:r>
          </a:p>
          <a:p>
            <a:r>
              <a:rPr lang="en-US" dirty="0"/>
              <a:t>“Hydrogen Storage.” </a:t>
            </a:r>
            <a:r>
              <a:rPr lang="en-US" i="1" dirty="0"/>
              <a:t>Wikipedia, the Free Encyclopedia</a:t>
            </a:r>
            <a:r>
              <a:rPr lang="en-US" dirty="0"/>
              <a:t>, April 21, 2014. http://en.wikipedia.org/w/index.php?title=Hydrogen_storage&amp;oldid=602320314.</a:t>
            </a:r>
          </a:p>
          <a:p>
            <a:r>
              <a:rPr lang="en-US" dirty="0"/>
              <a:t>Jobson, Christopher. “Photographer Caleb </a:t>
            </a:r>
            <a:r>
              <a:rPr lang="en-US" dirty="0" err="1"/>
              <a:t>Charland</a:t>
            </a:r>
            <a:r>
              <a:rPr lang="en-US" dirty="0"/>
              <a:t> Wires Apple Trees, Fruit Baskets and Stacked Coins to Create Alternative Batteries.” </a:t>
            </a:r>
            <a:r>
              <a:rPr lang="en-US" i="1" dirty="0"/>
              <a:t>Colossal</a:t>
            </a:r>
            <a:r>
              <a:rPr lang="en-US" dirty="0"/>
              <a:t>. Accessed April 24, 2014. http://www.thisiscolossal.com/2012/08/photographer-caleb-charland-wires-apple-trees-fruit-baskets-and-stacked-coins-to-create-alternative-batteries/.</a:t>
            </a:r>
          </a:p>
          <a:p>
            <a:r>
              <a:rPr lang="en-US" dirty="0"/>
              <a:t>McDonnell, Tim. “Why You Should Be Optimistic About Renewables, In One Chart.” </a:t>
            </a:r>
            <a:r>
              <a:rPr lang="en-US" i="1" dirty="0"/>
              <a:t>Mother Jones</a:t>
            </a:r>
            <a:r>
              <a:rPr lang="en-US" dirty="0"/>
              <a:t>. Accessed April 23, 2014. http://www.motherjones.com/blue-marble/2013/01/why-you-should-be-optimistic-about-renewables-one-chart.</a:t>
            </a:r>
          </a:p>
          <a:p>
            <a:r>
              <a:rPr lang="en-US" dirty="0"/>
              <a:t>“</a:t>
            </a:r>
            <a:r>
              <a:rPr lang="en-US" dirty="0" err="1"/>
              <a:t>NewEnergyNews</a:t>
            </a:r>
            <a:r>
              <a:rPr lang="en-US" dirty="0"/>
              <a:t>: PUMPED HYDRO AND NEW ENERGY.” Accessed April 24, 2014. http://newenergynews.blogspot.com/2010/06/pumped-hydro-and-new-energy-wind-hydro.html.</a:t>
            </a:r>
          </a:p>
          <a:p>
            <a:r>
              <a:rPr lang="en-US" dirty="0"/>
              <a:t>“Phys4030 - 2013.” Accessed April 24, 2014. http://2013phys4030.blogspot.com/.</a:t>
            </a:r>
          </a:p>
          <a:p>
            <a:r>
              <a:rPr lang="en-US" dirty="0" err="1"/>
              <a:t>Safaei</a:t>
            </a:r>
            <a:r>
              <a:rPr lang="en-US" dirty="0"/>
              <a:t>, </a:t>
            </a:r>
            <a:r>
              <a:rPr lang="en-US" dirty="0" err="1"/>
              <a:t>Hossein</a:t>
            </a:r>
            <a:r>
              <a:rPr lang="en-US" dirty="0"/>
              <a:t>, David W. Keith, and Ronald J. Hugo. “Compressed Air Energy Storage (CAES) with Compressors Distributed at Heat Loads to Enable Waste Heat Utilization.” </a:t>
            </a:r>
            <a:r>
              <a:rPr lang="en-US" i="1" dirty="0"/>
              <a:t>Applied Energy</a:t>
            </a:r>
            <a:r>
              <a:rPr lang="en-US" dirty="0"/>
              <a:t> 103 (March 2013): 165–79. doi:10.1016/j.apenergy.2012.09.027.</a:t>
            </a:r>
          </a:p>
          <a:p>
            <a:r>
              <a:rPr lang="en-US" dirty="0"/>
              <a:t>“Storage Wars: Batteries vs. </a:t>
            </a:r>
            <a:r>
              <a:rPr lang="en-US" dirty="0" err="1"/>
              <a:t>Supercapacitors</a:t>
            </a:r>
            <a:r>
              <a:rPr lang="en-US" dirty="0"/>
              <a:t>.” </a:t>
            </a:r>
            <a:r>
              <a:rPr lang="en-US" i="1" dirty="0"/>
              <a:t>BERC</a:t>
            </a:r>
            <a:r>
              <a:rPr lang="en-US" dirty="0"/>
              <a:t>. Accessed April 24, 2014. http://berc.berkeley.edu/storage-wars-batteries-vs-supercapacitors/.</a:t>
            </a:r>
          </a:p>
          <a:p>
            <a:r>
              <a:rPr lang="en-US" dirty="0"/>
              <a:t>“Superconducting Magnetic Energy Storage.” </a:t>
            </a:r>
            <a:r>
              <a:rPr lang="en-US" i="1" dirty="0"/>
              <a:t>Wikipedia, the Free Encyclopedia</a:t>
            </a:r>
            <a:r>
              <a:rPr lang="en-US" dirty="0"/>
              <a:t>, April 18, 2014. http://en.wikipedia.org/w/index.php?title=Superconducting_magnetic_energy_storage&amp;oldid=604679558.</a:t>
            </a:r>
          </a:p>
          <a:p>
            <a:r>
              <a:rPr lang="en-US" dirty="0" err="1"/>
              <a:t>Zafirakis</a:t>
            </a:r>
            <a:r>
              <a:rPr lang="en-US" dirty="0"/>
              <a:t>, </a:t>
            </a:r>
            <a:r>
              <a:rPr lang="en-US" dirty="0" err="1"/>
              <a:t>Dimitrios</a:t>
            </a:r>
            <a:r>
              <a:rPr lang="en-US" dirty="0"/>
              <a:t>, Konstantinos J. </a:t>
            </a:r>
            <a:r>
              <a:rPr lang="en-US" dirty="0" err="1"/>
              <a:t>Chalvatzis</a:t>
            </a:r>
            <a:r>
              <a:rPr lang="en-US" dirty="0"/>
              <a:t>, Giovanni </a:t>
            </a:r>
            <a:r>
              <a:rPr lang="en-US" dirty="0" err="1"/>
              <a:t>Baiocchi</a:t>
            </a:r>
            <a:r>
              <a:rPr lang="en-US" dirty="0"/>
              <a:t>, and George </a:t>
            </a:r>
            <a:r>
              <a:rPr lang="en-US" dirty="0" err="1"/>
              <a:t>Daskalakis</a:t>
            </a:r>
            <a:r>
              <a:rPr lang="en-US" dirty="0"/>
              <a:t>. “Modeling of Financial Incentives for Investments in Energy Storage Systems That Promote the Large-Scale Integration of Wind Energy.” </a:t>
            </a:r>
            <a:r>
              <a:rPr lang="en-US" i="1" dirty="0"/>
              <a:t>Applied Energy</a:t>
            </a:r>
            <a:r>
              <a:rPr lang="en-US" dirty="0"/>
              <a:t> 105 (May 2013): 138–54. doi:10.1016/j.apenergy.2012.11.073.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0652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vinokd\Desktop\imgr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9" y="502902"/>
            <a:ext cx="6435725" cy="4267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5711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vinokd\Desktop\Wind on the ris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52400"/>
            <a:ext cx="5638800" cy="4817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4410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vinokd\Desktop\energy_cyc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0"/>
            <a:ext cx="6400800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562600" y="5421477"/>
            <a:ext cx="33318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Fuel Cells and Hydrogen Storage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3679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vinokd\Desktop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762000"/>
            <a:ext cx="5211762" cy="3468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701876" y="5257800"/>
            <a:ext cx="43943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Super Conducting Magnetic Energy Storage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428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vinokd\Desktop\ImageForArticle_5813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762" y="381000"/>
            <a:ext cx="7437437" cy="3869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934200" y="5301734"/>
            <a:ext cx="1907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Super Capacitors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438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vinokd\Desktop\6-710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75" y="1024255"/>
            <a:ext cx="4324170" cy="267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vinokd\Desktop\6-710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454343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562600" y="5334000"/>
            <a:ext cx="313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Pumped Hydro Energy Storage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4084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vinokd\Desktop\6-710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81000"/>
            <a:ext cx="6156325" cy="4263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162800" y="5377934"/>
            <a:ext cx="16542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Salt Water PHS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0974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vinokd\Desktop\aa-caes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506730"/>
            <a:ext cx="3810001" cy="401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vinokd\Desktop\ca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54772"/>
            <a:ext cx="3733800" cy="4517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638800" y="5377934"/>
            <a:ext cx="32921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Compressed Air Energy Storage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6220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34</TotalTime>
  <Words>352</Words>
  <Application>Microsoft Office PowerPoint</Application>
  <PresentationFormat>On-screen Show (4:3)</PresentationFormat>
  <Paragraphs>21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Angles</vt:lpstr>
      <vt:lpstr>BIG BATTERY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Bibliography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BIG BATTERY</dc:title>
  <dc:creator>student</dc:creator>
  <cp:lastModifiedBy>student</cp:lastModifiedBy>
  <cp:revision>4</cp:revision>
  <dcterms:created xsi:type="dcterms:W3CDTF">2014-04-27T16:57:21Z</dcterms:created>
  <dcterms:modified xsi:type="dcterms:W3CDTF">2014-04-28T18:35:35Z</dcterms:modified>
</cp:coreProperties>
</file>